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44"/>
  </p:notesMasterIdLst>
  <p:handoutMasterIdLst>
    <p:handoutMasterId r:id="rId45"/>
  </p:handoutMasterIdLst>
  <p:sldIdLst>
    <p:sldId id="276" r:id="rId3"/>
    <p:sldId id="277" r:id="rId4"/>
    <p:sldId id="266" r:id="rId5"/>
    <p:sldId id="267" r:id="rId6"/>
    <p:sldId id="307" r:id="rId7"/>
    <p:sldId id="308" r:id="rId8"/>
    <p:sldId id="309" r:id="rId9"/>
    <p:sldId id="317" r:id="rId10"/>
    <p:sldId id="318" r:id="rId11"/>
    <p:sldId id="319" r:id="rId12"/>
    <p:sldId id="268" r:id="rId13"/>
    <p:sldId id="271" r:id="rId14"/>
    <p:sldId id="269" r:id="rId15"/>
    <p:sldId id="275" r:id="rId16"/>
    <p:sldId id="279" r:id="rId17"/>
    <p:sldId id="278" r:id="rId18"/>
    <p:sldId id="314" r:id="rId19"/>
    <p:sldId id="280" r:id="rId20"/>
    <p:sldId id="281" r:id="rId21"/>
    <p:sldId id="287" r:id="rId22"/>
    <p:sldId id="313" r:id="rId23"/>
    <p:sldId id="288" r:id="rId24"/>
    <p:sldId id="291" r:id="rId25"/>
    <p:sldId id="310" r:id="rId26"/>
    <p:sldId id="293" r:id="rId27"/>
    <p:sldId id="292" r:id="rId28"/>
    <p:sldId id="294" r:id="rId29"/>
    <p:sldId id="295" r:id="rId30"/>
    <p:sldId id="290" r:id="rId31"/>
    <p:sldId id="304" r:id="rId32"/>
    <p:sldId id="296" r:id="rId33"/>
    <p:sldId id="303" r:id="rId34"/>
    <p:sldId id="305" r:id="rId35"/>
    <p:sldId id="306" r:id="rId36"/>
    <p:sldId id="273" r:id="rId37"/>
    <p:sldId id="285" r:id="rId38"/>
    <p:sldId id="286" r:id="rId39"/>
    <p:sldId id="297" r:id="rId40"/>
    <p:sldId id="320" r:id="rId41"/>
    <p:sldId id="316" r:id="rId42"/>
    <p:sldId id="315" r:id="rId4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230"/>
    <a:srgbClr val="FF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Benchmarks</a:t>
            </a:r>
            <a:r>
              <a:rPr lang="en-US" baseline="0" dirty="0" smtClean="0"/>
              <a:t> of Effective Educational Practice </a:t>
            </a:r>
            <a:br>
              <a:rPr lang="en-US" baseline="0" dirty="0" smtClean="0"/>
            </a:br>
            <a:r>
              <a:rPr lang="en-US" baseline="0" dirty="0" smtClean="0"/>
              <a:t>CCSSE 2014 Key Findings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PCCUA</c:v>
                </c:pt>
              </c:strCache>
            </c:strRef>
          </c:tx>
          <c:spPr>
            <a:solidFill>
              <a:srgbClr val="883230"/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86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0968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55.2</c:v>
                </c:pt>
                <c:pt idx="1">
                  <c:v>55.7</c:v>
                </c:pt>
                <c:pt idx="2">
                  <c:v>55.8</c:v>
                </c:pt>
                <c:pt idx="3">
                  <c:v>58.5</c:v>
                </c:pt>
                <c:pt idx="4">
                  <c:v>66.099999999999994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CCSSE Cohort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 Top-Performing Colleges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296296296296294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098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60.3</c:v>
                </c:pt>
                <c:pt idx="1">
                  <c:v>58.6</c:v>
                </c:pt>
                <c:pt idx="2">
                  <c:v>57.4</c:v>
                </c:pt>
                <c:pt idx="3">
                  <c:v>59.1</c:v>
                </c:pt>
                <c:pt idx="4">
                  <c:v>60.2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029824"/>
        <c:axId val="68068480"/>
      </c:barChart>
      <c:catAx>
        <c:axId val="68029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8068480"/>
        <c:crosses val="autoZero"/>
        <c:auto val="1"/>
        <c:lblAlgn val="ctr"/>
        <c:lblOffset val="100"/>
        <c:noMultiLvlLbl val="0"/>
      </c:catAx>
      <c:valAx>
        <c:axId val="68068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8029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Benchmark</a:t>
            </a:r>
            <a:r>
              <a:rPr lang="en-US" sz="1800" baseline="0" dirty="0" smtClean="0"/>
              <a:t>s by Gender and Ethnicity</a:t>
            </a:r>
            <a:br>
              <a:rPr lang="en-US" sz="1800" baseline="0" dirty="0" smtClean="0"/>
            </a:br>
            <a:r>
              <a:rPr lang="en-US" sz="1800" baseline="0" dirty="0" smtClean="0"/>
              <a:t>CCSSE 2014</a:t>
            </a:r>
            <a:endParaRPr lang="en-US" sz="18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 Male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74.099999999999994</c:v>
                </c:pt>
                <c:pt idx="1">
                  <c:v>60.9</c:v>
                </c:pt>
                <c:pt idx="2">
                  <c:v>61.5</c:v>
                </c:pt>
                <c:pt idx="3">
                  <c:v>65</c:v>
                </c:pt>
                <c:pt idx="4">
                  <c:v>72.900000000000006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Female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4.34782608695652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61.5</c:v>
                </c:pt>
                <c:pt idx="1">
                  <c:v>64.7</c:v>
                </c:pt>
                <c:pt idx="2">
                  <c:v>64.900000000000006</c:v>
                </c:pt>
                <c:pt idx="3">
                  <c:v>69.2</c:v>
                </c:pt>
                <c:pt idx="4">
                  <c:v>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 Male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1.4492753623188406E-3"/>
                  <c:y val="-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46376811594203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42</c:v>
                </c:pt>
                <c:pt idx="1">
                  <c:v>42.6</c:v>
                </c:pt>
                <c:pt idx="2">
                  <c:v>43.6</c:v>
                </c:pt>
                <c:pt idx="3">
                  <c:v>48.1</c:v>
                </c:pt>
                <c:pt idx="4">
                  <c:v>52.4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 Female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57.5</c:v>
                </c:pt>
                <c:pt idx="1">
                  <c:v>54</c:v>
                </c:pt>
                <c:pt idx="2">
                  <c:v>55.7</c:v>
                </c:pt>
                <c:pt idx="3">
                  <c:v>56</c:v>
                </c:pt>
                <c:pt idx="4">
                  <c:v>63.7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85568"/>
        <c:axId val="110287104"/>
      </c:lineChart>
      <c:catAx>
        <c:axId val="110285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0287104"/>
        <c:crosses val="autoZero"/>
        <c:auto val="1"/>
        <c:lblAlgn val="ctr"/>
        <c:lblOffset val="100"/>
        <c:noMultiLvlLbl val="0"/>
      </c:catAx>
      <c:valAx>
        <c:axId val="110287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0285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Gender and Ethnicity Benchmark Data Comparison for CCSSE 2012 and 2014 White Males</a:t>
            </a:r>
            <a:endParaRPr lang="en-US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White Males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 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49.4</c:v>
                </c:pt>
                <c:pt idx="1">
                  <c:v>37.700000000000003</c:v>
                </c:pt>
                <c:pt idx="2">
                  <c:v>39</c:v>
                </c:pt>
                <c:pt idx="3">
                  <c:v>49.2</c:v>
                </c:pt>
                <c:pt idx="4">
                  <c:v>48.5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White Males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 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</c:v>
                </c:pt>
                <c:pt idx="1">
                  <c:v>42.6</c:v>
                </c:pt>
                <c:pt idx="2">
                  <c:v>43.6</c:v>
                </c:pt>
                <c:pt idx="3">
                  <c:v>48.1</c:v>
                </c:pt>
                <c:pt idx="4">
                  <c:v>52.4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7059584"/>
        <c:axId val="117061120"/>
        <c:axId val="0"/>
      </c:bar3DChart>
      <c:catAx>
        <c:axId val="1170595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7061120"/>
        <c:crosses val="autoZero"/>
        <c:auto val="1"/>
        <c:lblAlgn val="ctr"/>
        <c:lblOffset val="100"/>
        <c:noMultiLvlLbl val="0"/>
      </c:catAx>
      <c:valAx>
        <c:axId val="1170611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17059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Gender and Ethnicity Benchmark</a:t>
            </a:r>
            <a:br>
              <a:rPr lang="en-US" sz="1200" dirty="0" smtClean="0"/>
            </a:br>
            <a:r>
              <a:rPr lang="en-US" sz="1200" dirty="0" smtClean="0"/>
              <a:t>Data Comparison for CCSSE 2012 and 2014</a:t>
            </a:r>
            <a:r>
              <a:rPr lang="en-US" sz="800" baseline="0" dirty="0" smtClean="0"/>
              <a:t> </a:t>
            </a:r>
            <a:br>
              <a:rPr lang="en-US" sz="800" baseline="0" dirty="0" smtClean="0"/>
            </a:br>
            <a:r>
              <a:rPr lang="en-US" sz="1200" b="1" i="0" u="none" strike="noStrike" baseline="0" dirty="0" smtClean="0">
                <a:effectLst/>
              </a:rPr>
              <a:t>Black Males </a:t>
            </a:r>
            <a:endParaRPr lang="en-US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Black Males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 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55.7</c:v>
                </c:pt>
                <c:pt idx="1">
                  <c:v>51.9</c:v>
                </c:pt>
                <c:pt idx="2">
                  <c:v>56.4</c:v>
                </c:pt>
                <c:pt idx="3">
                  <c:v>54.7</c:v>
                </c:pt>
                <c:pt idx="4">
                  <c:v>58.3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Black Males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 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72.900000000000006</c:v>
                </c:pt>
                <c:pt idx="1">
                  <c:v>65</c:v>
                </c:pt>
                <c:pt idx="2">
                  <c:v>61.5</c:v>
                </c:pt>
                <c:pt idx="3">
                  <c:v>60.9</c:v>
                </c:pt>
                <c:pt idx="4">
                  <c:v>74.099999999999994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7112192"/>
        <c:axId val="118428800"/>
        <c:axId val="0"/>
      </c:bar3DChart>
      <c:catAx>
        <c:axId val="1171121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8428800"/>
        <c:crosses val="autoZero"/>
        <c:auto val="1"/>
        <c:lblAlgn val="ctr"/>
        <c:lblOffset val="100"/>
        <c:noMultiLvlLbl val="0"/>
      </c:catAx>
      <c:valAx>
        <c:axId val="1184288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17112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 Benchmarks</a:t>
            </a:r>
            <a:r>
              <a:rPr lang="en-US" sz="2000" baseline="0" dirty="0" smtClean="0"/>
              <a:t> of Effective Educational Practice </a:t>
            </a:r>
            <a:br>
              <a:rPr lang="en-US" sz="2000" baseline="0" dirty="0" smtClean="0"/>
            </a:br>
            <a:r>
              <a:rPr lang="en-US" sz="2000" baseline="0" dirty="0" smtClean="0"/>
              <a:t>Comparison CCSSE 2012 and 2014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883230"/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86419753086419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29629629629686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432098765430968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55.2</c:v>
                </c:pt>
                <c:pt idx="1">
                  <c:v>55.7</c:v>
                </c:pt>
                <c:pt idx="2">
                  <c:v>55.8</c:v>
                </c:pt>
                <c:pt idx="3">
                  <c:v>58.5</c:v>
                </c:pt>
                <c:pt idx="4">
                  <c:v>66.099999999999994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56.8</c:v>
                </c:pt>
                <c:pt idx="1">
                  <c:v>52.7</c:v>
                </c:pt>
                <c:pt idx="2">
                  <c:v>50.3</c:v>
                </c:pt>
                <c:pt idx="3">
                  <c:v>56</c:v>
                </c:pt>
                <c:pt idx="4">
                  <c:v>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0540288"/>
        <c:axId val="110541824"/>
      </c:barChart>
      <c:catAx>
        <c:axId val="11054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0541824"/>
        <c:crosses val="autoZero"/>
        <c:auto val="1"/>
        <c:lblAlgn val="ctr"/>
        <c:lblOffset val="100"/>
        <c:noMultiLvlLbl val="0"/>
      </c:catAx>
      <c:valAx>
        <c:axId val="110541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05402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2014 CCFSSE and </a:t>
            </a:r>
            <a:r>
              <a:rPr lang="en-US" sz="1200" dirty="0" smtClean="0"/>
              <a:t>CCSSE Benchmark-Student Effort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Faculty and Student Responses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CCFSSE -Faculty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Sheet1!$B$5:$B$11</c:f>
              <c:strCache>
                <c:ptCount val="7"/>
                <c:pt idx="0">
                  <c:v>Frequency: Prepared two or more drafts of a paper or assignment before turning it in</c:v>
                </c:pt>
                <c:pt idx="1">
                  <c:v>Frequency: Worked on a paper or project that required integrating ideas or information from various sources</c:v>
                </c:pt>
                <c:pt idx="2">
                  <c:v>Frequency: Come to class without completing readings or assignments</c:v>
                </c:pt>
                <c:pt idx="3">
                  <c:v>Students' hours spend per week: Preparing for class (studying, reading, wrting, rehearsing, doing homework or other activities related to your program)</c:v>
                </c:pt>
                <c:pt idx="4">
                  <c:v>Frequency of use: Peer or other tutoring</c:v>
                </c:pt>
                <c:pt idx="5">
                  <c:v>Frequency of use: Skill labs (writing, math, etc.) </c:v>
                </c:pt>
                <c:pt idx="6">
                  <c:v>Frequency of use: Computer lab</c:v>
                </c:pt>
              </c:strCache>
            </c:strRef>
          </c:cat>
          <c:val>
            <c:numRef>
              <c:f>Sheet1!$C$5:$C$11</c:f>
              <c:numCache>
                <c:formatCode>0.0%</c:formatCode>
                <c:ptCount val="7"/>
                <c:pt idx="0">
                  <c:v>0.05</c:v>
                </c:pt>
                <c:pt idx="1">
                  <c:v>0.4</c:v>
                </c:pt>
                <c:pt idx="2">
                  <c:v>0.63</c:v>
                </c:pt>
                <c:pt idx="3">
                  <c:v>0.4</c:v>
                </c:pt>
                <c:pt idx="4">
                  <c:v>0.89500000000000002</c:v>
                </c:pt>
                <c:pt idx="5">
                  <c:v>0.7</c:v>
                </c:pt>
                <c:pt idx="6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CCSSE-Student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Sheet1!$B$5:$B$11</c:f>
              <c:strCache>
                <c:ptCount val="7"/>
                <c:pt idx="0">
                  <c:v>Frequency: Prepared two or more drafts of a paper or assignment before turning it in</c:v>
                </c:pt>
                <c:pt idx="1">
                  <c:v>Frequency: Worked on a paper or project that required integrating ideas or information from various sources</c:v>
                </c:pt>
                <c:pt idx="2">
                  <c:v>Frequency: Come to class without completing readings or assignments</c:v>
                </c:pt>
                <c:pt idx="3">
                  <c:v>Students' hours spend per week: Preparing for class (studying, reading, wrting, rehearsing, doing homework or other activities related to your program)</c:v>
                </c:pt>
                <c:pt idx="4">
                  <c:v>Frequency of use: Peer or other tutoring</c:v>
                </c:pt>
                <c:pt idx="5">
                  <c:v>Frequency of use: Skill labs (writing, math, etc.) </c:v>
                </c:pt>
                <c:pt idx="6">
                  <c:v>Frequency of use: Computer lab</c:v>
                </c:pt>
              </c:strCache>
            </c:strRef>
          </c:cat>
          <c:val>
            <c:numRef>
              <c:f>Sheet1!$D$5:$D$11</c:f>
              <c:numCache>
                <c:formatCode>0.0%</c:formatCode>
                <c:ptCount val="7"/>
                <c:pt idx="0">
                  <c:v>0.53</c:v>
                </c:pt>
                <c:pt idx="1">
                  <c:v>0.58899999999999997</c:v>
                </c:pt>
                <c:pt idx="2">
                  <c:v>0.08</c:v>
                </c:pt>
                <c:pt idx="3">
                  <c:v>0.50600000000000001</c:v>
                </c:pt>
                <c:pt idx="4">
                  <c:v>0.20399999999999999</c:v>
                </c:pt>
                <c:pt idx="5">
                  <c:v>0.55500000000000005</c:v>
                </c:pt>
                <c:pt idx="6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9745536"/>
        <c:axId val="119751424"/>
      </c:barChart>
      <c:catAx>
        <c:axId val="119745536"/>
        <c:scaling>
          <c:orientation val="minMax"/>
        </c:scaling>
        <c:delete val="0"/>
        <c:axPos val="l"/>
        <c:majorTickMark val="none"/>
        <c:minorTickMark val="none"/>
        <c:tickLblPos val="nextTo"/>
        <c:crossAx val="119751424"/>
        <c:crosses val="autoZero"/>
        <c:auto val="1"/>
        <c:lblAlgn val="ctr"/>
        <c:lblOffset val="100"/>
        <c:noMultiLvlLbl val="0"/>
      </c:catAx>
      <c:valAx>
        <c:axId val="119751424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1197455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2014 CCFSSE and CCSSE Benchmark - Active </a:t>
            </a:r>
            <a:r>
              <a:rPr lang="en-US" sz="1200" dirty="0"/>
              <a:t>and Collaborative </a:t>
            </a:r>
            <a:r>
              <a:rPr lang="en-US" sz="1200" dirty="0" smtClean="0"/>
              <a:t>Learning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Faculty </a:t>
            </a:r>
            <a:r>
              <a:rPr lang="en-US" sz="1200" dirty="0"/>
              <a:t>and Student Responses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CCFSSE -Faculty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Sheet1!$B$5:$B$11</c:f>
              <c:strCache>
                <c:ptCount val="7"/>
                <c:pt idx="0">
                  <c:v>Frequency: Students asked questions in class or contributed to class discussions</c:v>
                </c:pt>
                <c:pt idx="1">
                  <c:v>Frequency: Students made a class presentation</c:v>
                </c:pt>
                <c:pt idx="2">
                  <c:v>Frequency: Students worked with other students on projects during class</c:v>
                </c:pt>
                <c:pt idx="3">
                  <c:v>Frequency: Students worked with other classmates outside of class to prepare class assignments</c:v>
                </c:pt>
                <c:pt idx="4">
                  <c:v>Frequency: Students tutored or taught other students (paid or voluntary)</c:v>
                </c:pt>
                <c:pt idx="5">
                  <c:v>Frequency: Students participated in a community-based project as part of a regular course</c:v>
                </c:pt>
                <c:pt idx="6">
                  <c:v>Frequency: Students discussed ideas from your readings or classes with others outside of class (students, family members, co-workers, etc.)</c:v>
                </c:pt>
              </c:strCache>
            </c:strRef>
          </c:cat>
          <c:val>
            <c:numRef>
              <c:f>Sheet1!$C$5:$C$11</c:f>
              <c:numCache>
                <c:formatCode>0.0%</c:formatCode>
                <c:ptCount val="7"/>
                <c:pt idx="0">
                  <c:v>0.6</c:v>
                </c:pt>
                <c:pt idx="1">
                  <c:v>0.7</c:v>
                </c:pt>
                <c:pt idx="2">
                  <c:v>0.4</c:v>
                </c:pt>
                <c:pt idx="3">
                  <c:v>0.25</c:v>
                </c:pt>
                <c:pt idx="4">
                  <c:v>0.1</c:v>
                </c:pt>
                <c:pt idx="5">
                  <c:v>0.1</c:v>
                </c:pt>
                <c:pt idx="6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CCSSE-Student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Sheet1!$B$5:$B$11</c:f>
              <c:strCache>
                <c:ptCount val="7"/>
                <c:pt idx="0">
                  <c:v>Frequency: Students asked questions in class or contributed to class discussions</c:v>
                </c:pt>
                <c:pt idx="1">
                  <c:v>Frequency: Students made a class presentation</c:v>
                </c:pt>
                <c:pt idx="2">
                  <c:v>Frequency: Students worked with other students on projects during class</c:v>
                </c:pt>
                <c:pt idx="3">
                  <c:v>Frequency: Students worked with other classmates outside of class to prepare class assignments</c:v>
                </c:pt>
                <c:pt idx="4">
                  <c:v>Frequency: Students tutored or taught other students (paid or voluntary)</c:v>
                </c:pt>
                <c:pt idx="5">
                  <c:v>Frequency: Students participated in a community-based project as part of a regular course</c:v>
                </c:pt>
                <c:pt idx="6">
                  <c:v>Frequency: Students discussed ideas from your readings or classes with others outside of class (students, family members, co-workers, etc.)</c:v>
                </c:pt>
              </c:strCache>
            </c:strRef>
          </c:cat>
          <c:val>
            <c:numRef>
              <c:f>Sheet1!$D$5:$D$11</c:f>
              <c:numCache>
                <c:formatCode>0.0%</c:formatCode>
                <c:ptCount val="7"/>
                <c:pt idx="0">
                  <c:v>0.77500000000000002</c:v>
                </c:pt>
                <c:pt idx="1">
                  <c:v>0.34599999999999997</c:v>
                </c:pt>
                <c:pt idx="2">
                  <c:v>0.50900000000000001</c:v>
                </c:pt>
                <c:pt idx="3">
                  <c:v>0.33400000000000002</c:v>
                </c:pt>
                <c:pt idx="4">
                  <c:v>0.13</c:v>
                </c:pt>
                <c:pt idx="5">
                  <c:v>0.16700000000000001</c:v>
                </c:pt>
                <c:pt idx="6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9824768"/>
        <c:axId val="119826304"/>
        <c:axId val="0"/>
      </c:bar3DChart>
      <c:catAx>
        <c:axId val="119824768"/>
        <c:scaling>
          <c:orientation val="minMax"/>
        </c:scaling>
        <c:delete val="0"/>
        <c:axPos val="l"/>
        <c:majorTickMark val="none"/>
        <c:minorTickMark val="none"/>
        <c:tickLblPos val="nextTo"/>
        <c:crossAx val="119826304"/>
        <c:crosses val="autoZero"/>
        <c:auto val="1"/>
        <c:lblAlgn val="ctr"/>
        <c:lblOffset val="100"/>
        <c:noMultiLvlLbl val="0"/>
      </c:catAx>
      <c:valAx>
        <c:axId val="119826304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119824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D85D17E-15D4-4246-8893-0DFDC8A566C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B7D5EED-2B40-4C85-8882-8CBF81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D22D0FC-6A2A-4AD0-9A1C-B0FAE7C5B30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5762866-6D94-4957-B1F8-DE50524F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866-6D94-4957-B1F8-DE50524F9D5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1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866-6D94-4957-B1F8-DE50524F9D5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3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866-6D94-4957-B1F8-DE50524F9D5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8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866-6D94-4957-B1F8-DE50524F9D5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3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286000"/>
            <a:ext cx="5029200" cy="22098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724400"/>
            <a:ext cx="2971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5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7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2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6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7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29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4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9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1036638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rgbClr val="0042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F3A0D"/>
              </a:buClr>
              <a:defRPr>
                <a:solidFill>
                  <a:srgbClr val="00427A"/>
                </a:solidFill>
              </a:defRPr>
            </a:lvl1pPr>
            <a:lvl2pPr>
              <a:defRPr>
                <a:solidFill>
                  <a:srgbClr val="9F3A0D"/>
                </a:solidFill>
              </a:defRPr>
            </a:lvl2pPr>
            <a:lvl3pPr>
              <a:defRPr>
                <a:solidFill>
                  <a:srgbClr val="9F3A0D"/>
                </a:solidFill>
              </a:defRPr>
            </a:lvl3pPr>
            <a:lvl4pPr>
              <a:defRPr>
                <a:solidFill>
                  <a:srgbClr val="9F3A0D"/>
                </a:solidFill>
              </a:defRPr>
            </a:lvl4pPr>
            <a:lvl5pPr>
              <a:defRPr>
                <a:solidFill>
                  <a:srgbClr val="9F3A0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77962"/>
            <a:ext cx="8305800" cy="0"/>
          </a:xfrm>
          <a:prstGeom prst="line">
            <a:avLst/>
          </a:prstGeom>
          <a:ln w="28575">
            <a:solidFill>
              <a:srgbClr val="C78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9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0" y="2286000"/>
            <a:ext cx="5105401" cy="1447800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1" y="3821113"/>
            <a:ext cx="5105399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42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61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F2D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8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F2D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8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3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3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03" y="1600200"/>
            <a:ext cx="8382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096000"/>
            <a:ext cx="838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77000"/>
            <a:ext cx="609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78E44"/>
                </a:solidFill>
              </a:defRPr>
            </a:lvl1pPr>
          </a:lstStyle>
          <a:p>
            <a:fld id="{AA800BDF-7CA0-4F0E-9DB8-2BB12D8653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i="0" u="none" kern="1200">
          <a:solidFill>
            <a:srgbClr val="9F3A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78E4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10/9/2014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cua.edu/student_engagement" TargetMode="External"/><Relationship Id="rId2" Type="http://schemas.openxmlformats.org/officeDocument/2006/relationships/hyperlink" Target="mailto:dhardy@pccua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pccua.edu/Achieving%20the%20drea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04337">
            <a:off x="3641084" y="685103"/>
            <a:ext cx="5348753" cy="610994"/>
          </a:xfrm>
          <a:solidFill>
            <a:srgbClr val="883230"/>
          </a:solidFill>
          <a:effectLst>
            <a:glow rad="127000">
              <a:srgbClr val="88323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What do you do with all of this data?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6172200"/>
            <a:ext cx="5334000" cy="381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rgbClr val="883230"/>
                </a:solidFill>
              </a:rPr>
              <a:t>Presented By: Debbie Hardy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1400" y="2057401"/>
            <a:ext cx="5410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Using the Community College Survey of Student Engagement (CCSSE) for Institutional Improvement: </a:t>
            </a:r>
          </a:p>
          <a:p>
            <a:r>
              <a:rPr lang="en-US" sz="2800" dirty="0" smtClean="0"/>
              <a:t>One College’s Approach to Using the Data for Decision Making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71616"/>
            <a:ext cx="1866900" cy="86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00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1999344">
            <a:off x="6232663" y="1871467"/>
            <a:ext cx="1988215" cy="70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231183">
            <a:off x="6473169" y="2117271"/>
            <a:ext cx="1823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Use Tools CCSSE provides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172200" cy="10366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PCCUA 2014 Key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905000"/>
            <a:ext cx="51816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Promising Practices for Student Success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Benchmark Overview by Enrollment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Benchmarks of Effective </a:t>
            </a:r>
            <a:r>
              <a:rPr lang="en-US" dirty="0" smtClean="0"/>
              <a:t>Educational Practice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Aspects of Highest Student </a:t>
            </a:r>
            <a:r>
              <a:rPr lang="en-US" dirty="0" smtClean="0"/>
              <a:t>Engagement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Aspects </a:t>
            </a:r>
            <a:r>
              <a:rPr lang="en-US" dirty="0"/>
              <a:t>of Lowest Student Engagement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Special-Focus Items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CCFSSE- Faculty Survey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336997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2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103496"/>
              </p:ext>
            </p:extLst>
          </p:nvPr>
        </p:nvGraphicFramePr>
        <p:xfrm>
          <a:off x="457200" y="838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2200" y="58051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2014 CCSSE Key Findings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935905"/>
            <a:ext cx="3581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*Top Performing colleges are those that scored in the top 10 percent of the cohort by benchmark.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190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for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improvement efforts by disaggregating results to look at different groups – male &amp; female, developmental &amp; non-developmental etc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Multiple administrations- look at impact of interventions over time and measure institutional effectiveness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965120"/>
              </p:ext>
            </p:extLst>
          </p:nvPr>
        </p:nvGraphicFramePr>
        <p:xfrm>
          <a:off x="377825" y="1600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960438"/>
          </a:xfrm>
        </p:spPr>
        <p:txBody>
          <a:bodyPr/>
          <a:lstStyle/>
          <a:p>
            <a:r>
              <a:rPr lang="en-US" dirty="0" smtClean="0"/>
              <a:t>Disaggregated Data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53200" y="6477000"/>
            <a:ext cx="1463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CCSSE 2014 Data</a:t>
            </a:r>
          </a:p>
        </p:txBody>
      </p:sp>
    </p:spTree>
    <p:extLst>
      <p:ext uri="{BB962C8B-B14F-4D97-AF65-F5344CB8AC3E}">
        <p14:creationId xmlns:p14="http://schemas.microsoft.com/office/powerpoint/2010/main" val="6585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14719490"/>
              </p:ext>
            </p:extLst>
          </p:nvPr>
        </p:nvGraphicFramePr>
        <p:xfrm>
          <a:off x="4724400" y="2057400"/>
          <a:ext cx="403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04800" y="487362"/>
            <a:ext cx="8534400" cy="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b="1" i="0" u="none" kern="1200">
                <a:solidFill>
                  <a:srgbClr val="0042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Disaggregated Data- Gender and Ethnicity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874904"/>
              </p:ext>
            </p:extLst>
          </p:nvPr>
        </p:nvGraphicFramePr>
        <p:xfrm>
          <a:off x="381000" y="20574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0" y="6248400"/>
            <a:ext cx="13099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CCSSE 2014 Data</a:t>
            </a:r>
          </a:p>
        </p:txBody>
      </p:sp>
    </p:spTree>
    <p:extLst>
      <p:ext uri="{BB962C8B-B14F-4D97-AF65-F5344CB8AC3E}">
        <p14:creationId xmlns:p14="http://schemas.microsoft.com/office/powerpoint/2010/main" val="31939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Benchmark Comparison 2012 and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633077"/>
              </p:ext>
            </p:extLst>
          </p:nvPr>
        </p:nvGraphicFramePr>
        <p:xfrm>
          <a:off x="377825" y="1600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537036" y="6267058"/>
            <a:ext cx="2145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CCSSE </a:t>
            </a:r>
            <a:r>
              <a:rPr lang="en-US" sz="1200" dirty="0" smtClean="0">
                <a:solidFill>
                  <a:prstClr val="black"/>
                </a:solidFill>
              </a:rPr>
              <a:t>2012 and 2014 </a:t>
            </a:r>
            <a:r>
              <a:rPr lang="en-US" sz="1200" dirty="0">
                <a:solidFill>
                  <a:prstClr val="black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8061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CCFSSE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Community College Faculty Survey of Student Engagement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Companion Survey to CCSSE</a:t>
            </a:r>
          </a:p>
          <a:p>
            <a:pPr lvl="1"/>
            <a:r>
              <a:rPr lang="en-US" dirty="0" smtClean="0"/>
              <a:t>Information from faculty about their teaching practices</a:t>
            </a:r>
          </a:p>
          <a:p>
            <a:pPr lvl="1"/>
            <a:r>
              <a:rPr lang="en-US" dirty="0" smtClean="0"/>
              <a:t>The way they spend their professional time, both in and out of class </a:t>
            </a:r>
          </a:p>
          <a:p>
            <a:pPr lvl="1"/>
            <a:r>
              <a:rPr lang="en-US" dirty="0" smtClean="0"/>
              <a:t>Perceptions regarding students’ education experiences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Full-time </a:t>
            </a:r>
            <a:r>
              <a:rPr lang="en-US" dirty="0"/>
              <a:t>and Part-time Faculty</a:t>
            </a:r>
            <a:br>
              <a:rPr lang="en-US" dirty="0"/>
            </a:b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884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CCSSE and CCFSSE-Student Effort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799983"/>
              </p:ext>
            </p:extLst>
          </p:nvPr>
        </p:nvGraphicFramePr>
        <p:xfrm>
          <a:off x="304800" y="1600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2014 CCSSE and CCFSSE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600" y="6202411"/>
            <a:ext cx="403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Responded Very Often or Often; Quite a bit or Very Much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162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CCSSE and CCFSSE- Active and Collaborative Learning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054654"/>
              </p:ext>
            </p:extLst>
          </p:nvPr>
        </p:nvGraphicFramePr>
        <p:xfrm>
          <a:off x="377825" y="1600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2014 CCSSE and CCFSSE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" y="6202411"/>
            <a:ext cx="403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Responded Very Often or Often; Quite a bit or Very Much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135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884238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Share tips for identifying data gaps</a:t>
            </a:r>
          </a:p>
          <a:p>
            <a:r>
              <a:rPr lang="en-US" dirty="0" smtClean="0"/>
              <a:t>Discuss how to establish institutional priorities</a:t>
            </a:r>
          </a:p>
          <a:p>
            <a:r>
              <a:rPr lang="en-US" dirty="0" smtClean="0"/>
              <a:t>Discuss how high impact practices increases student success</a:t>
            </a:r>
          </a:p>
          <a:p>
            <a:r>
              <a:rPr lang="en-US" dirty="0" smtClean="0"/>
              <a:t>Share tips for creating an action plan for improvement</a:t>
            </a:r>
          </a:p>
          <a:p>
            <a:r>
              <a:rPr lang="en-US" dirty="0" smtClean="0"/>
              <a:t>Use </a:t>
            </a:r>
            <a:r>
              <a:rPr lang="en-US" dirty="0"/>
              <a:t>the survey as a tool for institutional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366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Using CCSSE for Institutional Improvement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Identify key areas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trategic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lan/Initiatives)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Identify survey items that address these priorities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Start with benchmarks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Look at individual survey items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Disaggregate the data and identify the least engaged student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Involve the college </a:t>
            </a:r>
            <a:r>
              <a:rPr lang="en-US" sz="2400" dirty="0" smtClean="0">
                <a:solidFill>
                  <a:schemeClr val="tx2"/>
                </a:solidFill>
              </a:rPr>
              <a:t>community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Design strategies and set </a:t>
            </a:r>
            <a:r>
              <a:rPr lang="en-US" sz="2400" dirty="0" smtClean="0">
                <a:solidFill>
                  <a:schemeClr val="tx2"/>
                </a:solidFill>
              </a:rPr>
              <a:t>targets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Share the data and plans to address </a:t>
            </a:r>
            <a:r>
              <a:rPr lang="en-US" sz="2400" dirty="0" smtClean="0">
                <a:solidFill>
                  <a:schemeClr val="tx2"/>
                </a:solidFill>
              </a:rPr>
              <a:t>them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Track progress by measuring </a:t>
            </a:r>
            <a:r>
              <a:rPr lang="en-US" sz="2400" dirty="0" smtClean="0">
                <a:solidFill>
                  <a:schemeClr val="tx2"/>
                </a:solidFill>
              </a:rPr>
              <a:t>outcomes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Scale up efforts that are working and modify those that are not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7362"/>
            <a:ext cx="8686800" cy="8080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Practical Uses of CCSSE for Improvements-PCCUA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Student Success Pass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Mandatory Student Orientation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Professional Development- Student Engagement </a:t>
            </a:r>
            <a:br>
              <a:rPr lang="en-US" sz="2800" dirty="0" smtClean="0"/>
            </a:br>
            <a:r>
              <a:rPr lang="en-US" sz="2000" dirty="0" smtClean="0"/>
              <a:t>(Great Teachers Workshop)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800" dirty="0" smtClean="0"/>
              <a:t>Professional Development-Cooperative Learning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African American Male Mentoring Group-META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000" dirty="0" smtClean="0"/>
              <a:t>Men Enrolling Toward Advancement)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800" dirty="0" smtClean="0"/>
              <a:t>Strategic Planning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Conversations/Shared Data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Common Readers-Discussed poverty, gender and ethnicity </a:t>
            </a:r>
            <a:endParaRPr lang="en-US" sz="28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Tools for Faculty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495800" cy="4525963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Collaborative Learning Techniques</a:t>
            </a:r>
          </a:p>
          <a:p>
            <a:pPr lvl="1"/>
            <a:r>
              <a:rPr lang="en-US" sz="1400" dirty="0" smtClean="0"/>
              <a:t>Elizabeth Barkley, K. Patricia Cross, Claire Howell Major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191000" cy="4602163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Student Engagement Techniques</a:t>
            </a:r>
          </a:p>
          <a:p>
            <a:pPr lvl="1"/>
            <a:r>
              <a:rPr lang="en-US" sz="1400" dirty="0"/>
              <a:t>Elizabeth F. Barkley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2206" r="19305"/>
          <a:stretch/>
        </p:blipFill>
        <p:spPr>
          <a:xfrm>
            <a:off x="1281544" y="3109986"/>
            <a:ext cx="2322571" cy="298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3135386"/>
            <a:ext cx="2279230" cy="29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CCSSE/CCFSSE and SENSE Newsletters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3455"/>
            <a:ext cx="32766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893455"/>
            <a:ext cx="32766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808038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Data for Improvement: ESSI Institute Training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Center for Community College Student Engagement hosted an Entering Student Success Institute (ESSI)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Institute was 2 ½ days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Participants reviewed institutional survey data from SENSE Survey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Team approach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Identified priorities and strategies to improve student success and retention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Developed action plan to initiate strategies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SENSE 2008 data-team of administrators</a:t>
            </a:r>
          </a:p>
          <a:p>
            <a:endParaRPr lang="en-US" sz="1600" dirty="0" smtClean="0"/>
          </a:p>
          <a:p>
            <a:r>
              <a:rPr lang="en-US" sz="1600" dirty="0" smtClean="0"/>
              <a:t>SENSE 2009 data-team of faculty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Entering Student Success Institute (ESSI)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ESSI 2009</a:t>
            </a:r>
          </a:p>
          <a:p>
            <a:pPr lvl="1"/>
            <a:r>
              <a:rPr lang="en-US" dirty="0" smtClean="0"/>
              <a:t>Administrative team established Action Plan with three priorities</a:t>
            </a:r>
          </a:p>
          <a:p>
            <a:pPr lvl="2"/>
            <a:r>
              <a:rPr lang="en-US" dirty="0" smtClean="0"/>
              <a:t>New student orientation</a:t>
            </a:r>
          </a:p>
          <a:p>
            <a:pPr lvl="2"/>
            <a:r>
              <a:rPr lang="en-US" dirty="0" smtClean="0"/>
              <a:t>Intrusive advising</a:t>
            </a:r>
          </a:p>
          <a:p>
            <a:pPr lvl="2"/>
            <a:r>
              <a:rPr lang="en-US" dirty="0" smtClean="0"/>
              <a:t>Align PCCUA policies, practices and initiatives to promote the student success agenda throughout the college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ESSI 2010</a:t>
            </a:r>
          </a:p>
          <a:p>
            <a:pPr lvl="1"/>
            <a:r>
              <a:rPr lang="en-US" dirty="0" smtClean="0"/>
              <a:t>Faculty team established Action Plan with three priorities</a:t>
            </a:r>
          </a:p>
          <a:p>
            <a:pPr lvl="2"/>
            <a:r>
              <a:rPr lang="en-US" dirty="0" smtClean="0"/>
              <a:t>Communication: Interactive Data Sharing-Faculty Engagement</a:t>
            </a:r>
          </a:p>
          <a:p>
            <a:pPr lvl="2"/>
            <a:r>
              <a:rPr lang="en-US" dirty="0" smtClean="0"/>
              <a:t>Reinforce Early Alert</a:t>
            </a:r>
          </a:p>
          <a:p>
            <a:pPr lvl="2"/>
            <a:r>
              <a:rPr lang="en-US" dirty="0" smtClean="0"/>
              <a:t>Classroom Student Engagement-Faculty Professional Development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CCSSE Institute-PCCUA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Modeled the ESSI Institute and created a PCCUA Institute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workshop was </a:t>
            </a:r>
            <a:r>
              <a:rPr lang="en-US" dirty="0" smtClean="0"/>
              <a:t>facilitated </a:t>
            </a:r>
            <a:r>
              <a:rPr lang="en-US" dirty="0"/>
              <a:t>by Arleen Arnsparger, Project Manager for the Initiative on Student Success at the Center for Community College Student Engagement in Austin, Texas.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team of faculty and staff </a:t>
            </a:r>
            <a:r>
              <a:rPr lang="en-US" dirty="0" smtClean="0"/>
              <a:t>worked </a:t>
            </a:r>
            <a:r>
              <a:rPr lang="en-US" dirty="0"/>
              <a:t>together to review the data provided from the CCSSE and CCFSSE surveys conducted during the spring 2012 semester.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the one and a half days, the team worked with the data, discussed strategies that could improve the student </a:t>
            </a:r>
            <a:r>
              <a:rPr lang="en-US" dirty="0" smtClean="0"/>
              <a:t>experience, and </a:t>
            </a:r>
            <a:r>
              <a:rPr lang="en-US" dirty="0"/>
              <a:t>formulated an action plan for initiating appropriate strategies.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CCSSE Action Plan </a:t>
            </a:r>
            <a:r>
              <a:rPr lang="en-US" sz="3600" dirty="0" smtClean="0"/>
              <a:t>(Prioritized)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8006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Redesign college strategic plan (review every three to four years)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Continue </a:t>
            </a:r>
            <a:r>
              <a:rPr lang="en-US" dirty="0"/>
              <a:t>faculty development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Deepen </a:t>
            </a:r>
            <a:r>
              <a:rPr lang="en-US" dirty="0"/>
              <a:t>understanding of collaborative </a:t>
            </a:r>
            <a:r>
              <a:rPr lang="en-US" dirty="0" smtClean="0"/>
              <a:t>learning</a:t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Set </a:t>
            </a:r>
            <a:r>
              <a:rPr lang="en-US" dirty="0"/>
              <a:t>consistent ( applied the same way) and </a:t>
            </a:r>
            <a:r>
              <a:rPr lang="en-US" dirty="0" smtClean="0"/>
              <a:t>uniform </a:t>
            </a:r>
            <a:r>
              <a:rPr lang="en-US" dirty="0"/>
              <a:t>(the same) norms for college p</a:t>
            </a:r>
            <a:r>
              <a:rPr lang="en-US" dirty="0" smtClean="0"/>
              <a:t>ractices</a:t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Provide </a:t>
            </a:r>
            <a:r>
              <a:rPr lang="en-US" dirty="0"/>
              <a:t>more opportunities and sharing for adjunct </a:t>
            </a:r>
            <a:r>
              <a:rPr lang="en-US" dirty="0" smtClean="0"/>
              <a:t>faculty</a:t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Ensure </a:t>
            </a:r>
            <a:r>
              <a:rPr lang="en-US" dirty="0"/>
              <a:t>that data provided for discussion and application is "real" and "useable" for faculty and </a:t>
            </a:r>
            <a:r>
              <a:rPr lang="en-US" dirty="0" smtClean="0"/>
              <a:t>staff </a:t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Make </a:t>
            </a:r>
            <a:r>
              <a:rPr lang="en-US" dirty="0"/>
              <a:t>college data accessible to </a:t>
            </a:r>
            <a:r>
              <a:rPr lang="en-US" dirty="0" smtClean="0"/>
              <a:t>all</a:t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more focus groups and other one to one approaches </a:t>
            </a:r>
            <a:r>
              <a:rPr lang="en-US" dirty="0" smtClean="0"/>
              <a:t>to </a:t>
            </a:r>
            <a:r>
              <a:rPr lang="en-US" dirty="0"/>
              <a:t>gather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CCSSE and Strategic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Redesigned the college strategic plan in </a:t>
            </a:r>
            <a:r>
              <a:rPr lang="en-US" dirty="0" smtClean="0"/>
              <a:t>2012-13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Based on outcomes from the CCSSE </a:t>
            </a:r>
            <a:r>
              <a:rPr lang="en-US" dirty="0" smtClean="0"/>
              <a:t>Institute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Developed a dynamic plan driven by desire to see student success at the forefront of the work we </a:t>
            </a:r>
            <a:r>
              <a:rPr lang="en-US" dirty="0" smtClean="0"/>
              <a:t>do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Frequently revisit the plan for review and modification </a:t>
            </a:r>
            <a:r>
              <a:rPr lang="en-US" sz="2400" dirty="0" smtClean="0"/>
              <a:t>(Review September/April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dirty="0" smtClean="0"/>
              <a:t>This plan is driven by three simple practices:</a:t>
            </a:r>
          </a:p>
          <a:p>
            <a:pPr lvl="1"/>
            <a:r>
              <a:rPr lang="en-US" dirty="0" smtClean="0"/>
              <a:t>Connect to our students</a:t>
            </a:r>
          </a:p>
          <a:p>
            <a:pPr lvl="1"/>
            <a:r>
              <a:rPr lang="en-US" dirty="0" smtClean="0"/>
              <a:t>Engage our students</a:t>
            </a:r>
          </a:p>
          <a:p>
            <a:pPr lvl="1"/>
            <a:r>
              <a:rPr lang="en-US" dirty="0" smtClean="0"/>
              <a:t>Engage in the lives of our students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9604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Center for Community College Student </a:t>
            </a:r>
            <a:r>
              <a:rPr lang="en-US" sz="3200" dirty="0" smtClean="0"/>
              <a:t>Engagement Survey Tools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87343"/>
              </p:ext>
            </p:extLst>
          </p:nvPr>
        </p:nvGraphicFramePr>
        <p:xfrm>
          <a:off x="304800" y="1371600"/>
          <a:ext cx="8534400" cy="509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67200"/>
                <a:gridCol w="4267200"/>
              </a:tblGrid>
              <a:tr h="22056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of Entering Student Engagement (SENSE)</a:t>
                      </a:r>
                      <a:br>
                        <a:rPr lang="en-US" sz="1600" dirty="0" smtClean="0"/>
                      </a:b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/>
                        <a:t>Administered</a:t>
                      </a:r>
                      <a:r>
                        <a:rPr lang="en-US" sz="1600" b="0" baseline="0" dirty="0" smtClean="0"/>
                        <a:t> during the 4</a:t>
                      </a:r>
                      <a:r>
                        <a:rPr lang="en-US" sz="1600" b="0" baseline="30000" dirty="0" smtClean="0"/>
                        <a:t>th</a:t>
                      </a:r>
                      <a:r>
                        <a:rPr lang="en-US" sz="1600" b="0" baseline="0" dirty="0" smtClean="0"/>
                        <a:t> and 5</a:t>
                      </a:r>
                      <a:r>
                        <a:rPr lang="en-US" sz="1600" b="0" baseline="30000" dirty="0" smtClean="0"/>
                        <a:t>th</a:t>
                      </a:r>
                      <a:r>
                        <a:rPr lang="en-US" sz="1600" b="0" baseline="0" dirty="0" smtClean="0"/>
                        <a:t> weeks of the fall term</a:t>
                      </a:r>
                      <a:br>
                        <a:rPr lang="en-US" sz="1600" b="0" baseline="0" dirty="0" smtClean="0"/>
                      </a:br>
                      <a:endParaRPr lang="en-US" sz="1600" b="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/>
                        <a:t>Focuses on students’ experiences from the time they decide to attend through the end of the first three weeks of the term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Community College Survey of Student Engagement (CCSSE)</a:t>
                      </a:r>
                      <a:br>
                        <a:rPr lang="en-US" sz="1600" dirty="0" smtClean="0"/>
                      </a:b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/>
                        <a:t>Administered in the spring</a:t>
                      </a:r>
                      <a:r>
                        <a:rPr lang="en-US" sz="1600" b="0" baseline="0" dirty="0" smtClean="0"/>
                        <a:t> semester</a:t>
                      </a:r>
                      <a:br>
                        <a:rPr lang="en-US" sz="1600" b="0" baseline="0" dirty="0" smtClean="0"/>
                      </a:br>
                      <a:endParaRPr lang="en-US" sz="1600" b="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/>
                        <a:t>Gathers information from students about their overall experiences at the college</a:t>
                      </a:r>
                      <a:endParaRPr lang="en-US" sz="1600" b="0" dirty="0"/>
                    </a:p>
                  </a:txBody>
                  <a:tcPr/>
                </a:tc>
              </a:tr>
              <a:tr h="245775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Community College Faculty Survey of Student Engagement (CCFSSE)</a:t>
                      </a:r>
                      <a:br>
                        <a:rPr lang="en-US" sz="1600" b="1" dirty="0" smtClean="0"/>
                      </a:br>
                      <a:endParaRPr lang="en-US" sz="16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Administered in conjunction with CCSSE to all faculty teaching</a:t>
                      </a:r>
                      <a:r>
                        <a:rPr lang="en-US" sz="1600" baseline="0" dirty="0" smtClean="0"/>
                        <a:t> credit courses</a:t>
                      </a:r>
                      <a:br>
                        <a:rPr lang="en-US" sz="1600" baseline="0" dirty="0" smtClean="0"/>
                      </a:br>
                      <a:endParaRPr lang="en-US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Gathers information on instructors’ perceptions of student experiences and about teaching practices and use of professional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Community College Institutional Survey (CCIS)</a:t>
                      </a:r>
                      <a:br>
                        <a:rPr lang="en-US" sz="1600" b="1" dirty="0" smtClean="0"/>
                      </a:br>
                      <a:endParaRPr lang="en-US" sz="16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Collects information on identifying and promoting high-impact educational practices in community colleges</a:t>
                      </a:r>
                      <a:br>
                        <a:rPr lang="en-US" sz="1600" dirty="0" smtClean="0"/>
                      </a:b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Gathers information about whether</a:t>
                      </a:r>
                      <a:r>
                        <a:rPr lang="en-US" sz="1600" baseline="0" dirty="0" smtClean="0"/>
                        <a:t> and how colleges implement a variety of promising practices</a:t>
                      </a:r>
                      <a:endParaRPr lang="en-US" sz="16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731838"/>
          </a:xfrm>
        </p:spPr>
        <p:txBody>
          <a:bodyPr/>
          <a:lstStyle/>
          <a:p>
            <a:r>
              <a:rPr lang="en-US" dirty="0" smtClean="0"/>
              <a:t>CCSSE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24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CCSSE provides information on student engagement, a key indicator of learning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assess institutional practices and student behaviors correlated with student learning and student retention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Used as a tool for improvement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Self-reported by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Surveys, Four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are tools that assess student behaviors and institutional practices that promote student engagement in meaningful education experiences.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Special Focus Items: examine areas that allows for deeper exploration into issues that are key to improved student engagement and success.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Special focus items for the 2011, 2012 and 2013 surveys address promising practices for promoting student success and completion.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Practices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2" y="1600200"/>
            <a:ext cx="8461197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Cohort Data Review </a:t>
            </a:r>
            <a:endParaRPr lang="en-US" sz="2000" dirty="0" smtClean="0"/>
          </a:p>
          <a:p>
            <a:pPr lvl="2"/>
            <a:r>
              <a:rPr lang="en-US" sz="1800" dirty="0" smtClean="0"/>
              <a:t>Institutional Data-Course </a:t>
            </a:r>
            <a:r>
              <a:rPr lang="en-US" sz="1800" dirty="0" smtClean="0"/>
              <a:t>completion, course persistence, term to term, and earning no credit</a:t>
            </a:r>
          </a:p>
          <a:p>
            <a:pPr lvl="2"/>
            <a:r>
              <a:rPr lang="en-US" sz="1800" dirty="0" smtClean="0"/>
              <a:t>Disaggregated by enrollment, gender, race/ethnicity and age group</a:t>
            </a:r>
          </a:p>
          <a:p>
            <a:pPr lvl="2"/>
            <a:r>
              <a:rPr lang="en-US" sz="1800" dirty="0" smtClean="0"/>
              <a:t>CCSSE, CCFSSE, CCIS, SENSE</a:t>
            </a:r>
          </a:p>
          <a:p>
            <a:r>
              <a:rPr lang="en-US" dirty="0" smtClean="0"/>
              <a:t>Integrating Survey Results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Short-Term Action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0366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Integrating Survey Results-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13 Educational Practices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Placement Test, Preparation, &amp; Proper Placement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Orientation</a:t>
            </a:r>
          </a:p>
          <a:p>
            <a:pPr indent="-285750"/>
            <a:endParaRPr lang="en-US" sz="1800" dirty="0" smtClean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Academic Goal Setting and Planning</a:t>
            </a:r>
          </a:p>
          <a:p>
            <a:pPr indent="-285750"/>
            <a:endParaRPr lang="en-US" sz="1800" dirty="0" smtClean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Timely Registration</a:t>
            </a:r>
          </a:p>
          <a:p>
            <a:pPr indent="-285750"/>
            <a:endParaRPr lang="en-US" sz="1800" dirty="0" smtClean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Accelerated/Fast Track Developmental Education</a:t>
            </a:r>
          </a:p>
          <a:p>
            <a:pPr indent="-285750"/>
            <a:endParaRPr lang="en-US" sz="1800" dirty="0" smtClean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First-Year Experience</a:t>
            </a:r>
          </a:p>
          <a:p>
            <a:pPr indent="-285750"/>
            <a:endParaRPr lang="en-US" sz="1800" dirty="0" smtClean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Student Success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733800" cy="4525963"/>
          </a:xfrm>
        </p:spPr>
        <p:txBody>
          <a:bodyPr>
            <a:normAutofit/>
          </a:bodyPr>
          <a:lstStyle/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Class Attendance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Learning Community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 Academic </a:t>
            </a:r>
            <a:r>
              <a:rPr lang="en-US" sz="1800" dirty="0">
                <a:solidFill>
                  <a:schemeClr val="tx2"/>
                </a:solidFill>
              </a:rPr>
              <a:t>Alert and </a:t>
            </a:r>
            <a:r>
              <a:rPr lang="en-US" sz="1800" dirty="0" smtClean="0">
                <a:solidFill>
                  <a:schemeClr val="tx2"/>
                </a:solidFill>
              </a:rPr>
              <a:t>Intervention System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Experiential </a:t>
            </a:r>
            <a:r>
              <a:rPr lang="en-US" sz="1800" dirty="0">
                <a:solidFill>
                  <a:schemeClr val="tx2"/>
                </a:solidFill>
              </a:rPr>
              <a:t>Learning Beyond the </a:t>
            </a:r>
            <a:r>
              <a:rPr lang="en-US" sz="1800" dirty="0" smtClean="0">
                <a:solidFill>
                  <a:schemeClr val="tx2"/>
                </a:solidFill>
              </a:rPr>
              <a:t>Classroom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Tutoring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 smtClean="0">
                <a:solidFill>
                  <a:schemeClr val="tx2"/>
                </a:solidFill>
              </a:rPr>
              <a:t>Supplemental </a:t>
            </a:r>
            <a:r>
              <a:rPr lang="en-US" sz="1800" dirty="0">
                <a:solidFill>
                  <a:schemeClr val="tx2"/>
                </a:solidFill>
              </a:rPr>
              <a:t>Instruction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Short-Term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Findings-first impressions from the </a:t>
            </a:r>
            <a:r>
              <a:rPr lang="en-US" dirty="0" smtClean="0"/>
              <a:t>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Identify potential priorities that fits the student success/college completion </a:t>
            </a:r>
            <a:r>
              <a:rPr lang="en-US" dirty="0" smtClean="0"/>
              <a:t>agenda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Design Principles-what do you want to act </a:t>
            </a:r>
            <a:r>
              <a:rPr lang="en-US" dirty="0" smtClean="0"/>
              <a:t>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 smtClean="0"/>
              <a:t>Promising </a:t>
            </a:r>
            <a:r>
              <a:rPr lang="en-US" dirty="0" smtClean="0"/>
              <a:t>Practices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Coherent Pathways and Action </a:t>
            </a:r>
            <a:r>
              <a:rPr lang="en-US" dirty="0"/>
              <a:t>P</a:t>
            </a:r>
            <a:r>
              <a:rPr lang="en-US" dirty="0" smtClean="0"/>
              <a:t>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Practices-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Priority/Strategy</a:t>
            </a:r>
          </a:p>
          <a:p>
            <a:pPr lvl="1"/>
            <a:r>
              <a:rPr lang="en-US" dirty="0" smtClean="0"/>
              <a:t>Early Intervention with Strong Support</a:t>
            </a:r>
          </a:p>
          <a:p>
            <a:pPr lvl="2"/>
            <a:r>
              <a:rPr lang="en-US" dirty="0" smtClean="0"/>
              <a:t>Tutoring</a:t>
            </a:r>
          </a:p>
          <a:p>
            <a:pPr lvl="2"/>
            <a:r>
              <a:rPr lang="en-US" dirty="0" smtClean="0"/>
              <a:t>Expand Student Success Coaching</a:t>
            </a:r>
          </a:p>
          <a:p>
            <a:pPr lvl="2"/>
            <a:r>
              <a:rPr lang="en-US" dirty="0" smtClean="0"/>
              <a:t>Individual Career Plan (ICP)</a:t>
            </a:r>
          </a:p>
          <a:p>
            <a:pPr lvl="2"/>
            <a:r>
              <a:rPr lang="en-US" dirty="0" smtClean="0"/>
              <a:t>Early Assessment and Faculty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Success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7244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 smtClean="0"/>
              <a:t>CCSSE data incorporated in all other college initiatives ATD, HLC Quality Improvement Project, High Impact Practices, WFSN, etc.</a:t>
            </a:r>
          </a:p>
          <a:p>
            <a:endParaRPr lang="en-US" dirty="0" smtClean="0"/>
          </a:p>
          <a:p>
            <a:r>
              <a:rPr lang="en-US" dirty="0" smtClean="0"/>
              <a:t>Next Steps: Continue </a:t>
            </a:r>
            <a:r>
              <a:rPr lang="en-US" dirty="0"/>
              <a:t>to align all initiatives and focus on strategies </a:t>
            </a:r>
            <a:r>
              <a:rPr lang="en-US" dirty="0" smtClean="0"/>
              <a:t>(2014-15)</a:t>
            </a:r>
            <a:endParaRPr lang="en-US" dirty="0"/>
          </a:p>
          <a:p>
            <a:pPr lvl="1"/>
            <a:r>
              <a:rPr lang="en-US" dirty="0"/>
              <a:t>Tutoring</a:t>
            </a:r>
          </a:p>
          <a:p>
            <a:pPr lvl="1"/>
            <a:r>
              <a:rPr lang="en-US" dirty="0"/>
              <a:t>Expand </a:t>
            </a:r>
            <a:r>
              <a:rPr lang="en-US" dirty="0" smtClean="0"/>
              <a:t>Student </a:t>
            </a:r>
            <a:r>
              <a:rPr lang="en-US" dirty="0"/>
              <a:t>S</a:t>
            </a:r>
            <a:r>
              <a:rPr lang="en-US" dirty="0" smtClean="0"/>
              <a:t>uccess </a:t>
            </a:r>
            <a:r>
              <a:rPr lang="en-US" dirty="0"/>
              <a:t>C</a:t>
            </a:r>
            <a:r>
              <a:rPr lang="en-US" dirty="0" smtClean="0"/>
              <a:t>oach </a:t>
            </a:r>
            <a:r>
              <a:rPr lang="en-US" dirty="0"/>
              <a:t>R</a:t>
            </a:r>
            <a:r>
              <a:rPr lang="en-US" dirty="0" smtClean="0"/>
              <a:t>ole</a:t>
            </a:r>
            <a:endParaRPr lang="en-US" dirty="0"/>
          </a:p>
          <a:p>
            <a:pPr lvl="1"/>
            <a:r>
              <a:rPr lang="en-US" dirty="0"/>
              <a:t>Career </a:t>
            </a:r>
            <a:r>
              <a:rPr lang="en-US" dirty="0" smtClean="0"/>
              <a:t>Planning</a:t>
            </a:r>
            <a:endParaRPr lang="en-US" dirty="0"/>
          </a:p>
          <a:p>
            <a:pPr lvl="1"/>
            <a:r>
              <a:rPr lang="en-US" dirty="0"/>
              <a:t>Expand Financial Coaching </a:t>
            </a:r>
          </a:p>
          <a:p>
            <a:pPr lvl="1"/>
            <a:r>
              <a:rPr lang="en-US" dirty="0"/>
              <a:t>Individual </a:t>
            </a:r>
            <a:r>
              <a:rPr lang="en-US" dirty="0" smtClean="0"/>
              <a:t>Career </a:t>
            </a:r>
            <a:r>
              <a:rPr lang="en-US" dirty="0"/>
              <a:t>P</a:t>
            </a:r>
            <a:r>
              <a:rPr lang="en-US" dirty="0" smtClean="0"/>
              <a:t>lans </a:t>
            </a:r>
            <a:r>
              <a:rPr lang="en-US" dirty="0"/>
              <a:t>(ICP)</a:t>
            </a:r>
          </a:p>
          <a:p>
            <a:pPr lvl="1"/>
            <a:r>
              <a:rPr lang="en-US" dirty="0"/>
              <a:t>Early Interventions for </a:t>
            </a:r>
            <a:r>
              <a:rPr lang="en-US" dirty="0" smtClean="0"/>
              <a:t>Student </a:t>
            </a:r>
            <a:r>
              <a:rPr lang="en-US" dirty="0"/>
              <a:t>S</a:t>
            </a:r>
            <a:r>
              <a:rPr lang="en-US" dirty="0" smtClean="0"/>
              <a:t>uccess</a:t>
            </a:r>
            <a:endParaRPr lang="en-US" dirty="0"/>
          </a:p>
          <a:p>
            <a:pPr lvl="1"/>
            <a:r>
              <a:rPr lang="en-US" dirty="0"/>
              <a:t>Professional </a:t>
            </a:r>
            <a:r>
              <a:rPr lang="en-US" dirty="0" smtClean="0"/>
              <a:t>Development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Focus on practices that help students create a pathway to success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627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7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86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0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Sources Driving Strategies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CCSSE, CCFSSE and SENSE Data </a:t>
            </a:r>
          </a:p>
          <a:p>
            <a:r>
              <a:rPr lang="en-US" dirty="0" smtClean="0"/>
              <a:t>ATD Data</a:t>
            </a:r>
          </a:p>
          <a:p>
            <a:r>
              <a:rPr lang="en-US" dirty="0" smtClean="0"/>
              <a:t>Institutional Data</a:t>
            </a:r>
          </a:p>
          <a:p>
            <a:r>
              <a:rPr lang="en-US" dirty="0" smtClean="0"/>
              <a:t>Student Success Data</a:t>
            </a:r>
          </a:p>
          <a:p>
            <a:r>
              <a:rPr lang="en-US" dirty="0" smtClean="0"/>
              <a:t>Student Success Course Survey Data</a:t>
            </a:r>
          </a:p>
          <a:p>
            <a:r>
              <a:rPr lang="en-US" dirty="0" smtClean="0"/>
              <a:t>Orientation Qualitative Survey Data</a:t>
            </a:r>
          </a:p>
          <a:p>
            <a:r>
              <a:rPr lang="en-US" dirty="0" smtClean="0"/>
              <a:t>STAR Center Usage Data</a:t>
            </a:r>
          </a:p>
          <a:p>
            <a:r>
              <a:rPr lang="en-US" dirty="0" smtClean="0"/>
              <a:t>Other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83230"/>
                </a:solidFill>
              </a:rPr>
              <a:t>How can you use </a:t>
            </a:r>
            <a:r>
              <a:rPr lang="en-US" sz="3600" dirty="0" smtClean="0">
                <a:solidFill>
                  <a:srgbClr val="883230"/>
                </a:solidFill>
              </a:rPr>
              <a:t>CCSSE at </a:t>
            </a:r>
            <a:r>
              <a:rPr lang="en-US" sz="3600" dirty="0" smtClean="0">
                <a:solidFill>
                  <a:srgbClr val="883230"/>
                </a:solidFill>
              </a:rPr>
              <a:t>your college? </a:t>
            </a:r>
            <a:br>
              <a:rPr lang="en-US" sz="3600" dirty="0" smtClean="0">
                <a:solidFill>
                  <a:srgbClr val="883230"/>
                </a:solidFill>
              </a:rPr>
            </a:br>
            <a:endParaRPr lang="en-US" sz="3600" dirty="0">
              <a:solidFill>
                <a:srgbClr val="883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data</a:t>
            </a:r>
          </a:p>
          <a:p>
            <a:r>
              <a:rPr lang="en-US" dirty="0" smtClean="0"/>
              <a:t>Select key data points</a:t>
            </a:r>
          </a:p>
          <a:p>
            <a:r>
              <a:rPr lang="en-US" dirty="0" smtClean="0"/>
              <a:t>Communicate results</a:t>
            </a:r>
          </a:p>
          <a:p>
            <a:r>
              <a:rPr lang="en-US" dirty="0" smtClean="0"/>
              <a:t>Conversations-engage</a:t>
            </a:r>
          </a:p>
          <a:p>
            <a:r>
              <a:rPr lang="en-US" dirty="0" smtClean="0"/>
              <a:t>Honest data discussions</a:t>
            </a:r>
          </a:p>
          <a:p>
            <a:r>
              <a:rPr lang="en-US" dirty="0" smtClean="0"/>
              <a:t>Make informed decisions based on data</a:t>
            </a:r>
          </a:p>
          <a:p>
            <a:r>
              <a:rPr lang="en-US" dirty="0" smtClean="0"/>
              <a:t>Implement strategies to improve student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Benchmark Comparisons- </a:t>
            </a:r>
            <a:r>
              <a:rPr lang="en-US" sz="3000" dirty="0"/>
              <a:t>related survey items that address key areas of student engagement</a:t>
            </a:r>
            <a:r>
              <a:rPr lang="en-US" sz="2400" dirty="0"/>
              <a:t> (three-year cohort includes 2012, 2013, 2014)</a:t>
            </a:r>
            <a:r>
              <a:rPr lang="en-US" sz="3000" dirty="0"/>
              <a:t/>
            </a:r>
            <a:br>
              <a:rPr lang="en-US" sz="3000" dirty="0"/>
            </a:br>
            <a:endParaRPr lang="en-US" dirty="0"/>
          </a:p>
          <a:p>
            <a:r>
              <a:rPr lang="en-US" dirty="0"/>
              <a:t>Frequencies-individual questions within survey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Core Survey Items- kept consistent in all surveys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Special Focus Items- examines areas of student experience and institutional performance that are of particular interest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Questions…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524000"/>
            <a:ext cx="83820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Debbie </a:t>
            </a:r>
            <a:r>
              <a:rPr lang="en-US" b="1" dirty="0" smtClean="0"/>
              <a:t>Hardy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Director of Student Success and Institutional Effectiveness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Phillips Community College </a:t>
            </a:r>
            <a:br>
              <a:rPr lang="en-US" dirty="0" smtClean="0"/>
            </a:br>
            <a:r>
              <a:rPr lang="en-US" dirty="0" smtClean="0"/>
              <a:t>of the University of Arkansas</a:t>
            </a:r>
            <a:br>
              <a:rPr lang="en-US" dirty="0" smtClean="0"/>
            </a:br>
            <a:r>
              <a:rPr lang="en-US" dirty="0" smtClean="0"/>
              <a:t>Helena, AR  72342</a:t>
            </a:r>
          </a:p>
          <a:p>
            <a:pPr marL="0" indent="0">
              <a:buNone/>
            </a:pPr>
            <a:r>
              <a:rPr lang="en-US" dirty="0" smtClean="0"/>
              <a:t>870-338-6474, ext.1242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dhardy@pccua.edu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PCCUA Web Sources:</a:t>
            </a:r>
            <a:br>
              <a:rPr lang="en-US" sz="2300" dirty="0" smtClean="0"/>
            </a:br>
            <a:endParaRPr lang="en-US" sz="2300" dirty="0" smtClean="0"/>
          </a:p>
          <a:p>
            <a:pPr marL="0" lvl="0" indent="0">
              <a:buNone/>
            </a:pPr>
            <a:r>
              <a:rPr lang="en-US" sz="2300" dirty="0" smtClean="0">
                <a:hlinkClick r:id="rId3"/>
              </a:rPr>
              <a:t>www.pccua.edu/student_engagement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marL="0" lvl="0" indent="0">
              <a:buNone/>
            </a:pPr>
            <a:r>
              <a:rPr lang="en-US" sz="2300" dirty="0">
                <a:hlinkClick r:id="rId4"/>
              </a:rPr>
              <a:t>http://www.pccua.edu/Achieving%20the%20dream</a:t>
            </a:r>
            <a:r>
              <a:rPr lang="en-US" sz="2300" dirty="0" smtClean="0">
                <a:hlinkClick r:id="rId4"/>
              </a:rPr>
              <a:t>/</a:t>
            </a:r>
            <a:r>
              <a:rPr lang="en-US" sz="2300" dirty="0" smtClean="0"/>
              <a:t> </a:t>
            </a:r>
            <a:br>
              <a:rPr lang="en-US" sz="2300" dirty="0" smtClean="0"/>
            </a:br>
            <a:endParaRPr lang="en-US" sz="2300" dirty="0" smtClean="0"/>
          </a:p>
          <a:p>
            <a:pPr marL="0" lvl="0" indent="0">
              <a:buNone/>
            </a:pPr>
            <a:r>
              <a:rPr lang="en-US" sz="23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4" y="334904"/>
            <a:ext cx="2438400" cy="11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Communicating Results-Share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Conversations</a:t>
            </a:r>
          </a:p>
          <a:p>
            <a:r>
              <a:rPr lang="en-US" dirty="0" smtClean="0"/>
              <a:t>Table Top Discussions</a:t>
            </a:r>
          </a:p>
          <a:p>
            <a:r>
              <a:rPr lang="en-US" dirty="0" smtClean="0"/>
              <a:t>Data Carousel</a:t>
            </a:r>
          </a:p>
          <a:p>
            <a:r>
              <a:rPr lang="en-US" dirty="0" smtClean="0"/>
              <a:t>Share </a:t>
            </a:r>
            <a:r>
              <a:rPr lang="en-US" dirty="0" smtClean="0"/>
              <a:t>Fairs </a:t>
            </a:r>
            <a:r>
              <a:rPr lang="en-US" sz="2000" dirty="0" smtClean="0"/>
              <a:t>(Great Teachers Workshop)</a:t>
            </a:r>
            <a:endParaRPr lang="en-US" sz="2000" dirty="0" smtClean="0"/>
          </a:p>
          <a:p>
            <a:r>
              <a:rPr lang="en-US" dirty="0" smtClean="0"/>
              <a:t>Newsletters</a:t>
            </a:r>
          </a:p>
          <a:p>
            <a:r>
              <a:rPr lang="en-US" dirty="0" smtClean="0"/>
              <a:t>Work Teams</a:t>
            </a:r>
          </a:p>
          <a:p>
            <a:r>
              <a:rPr lang="en-US" dirty="0" smtClean="0"/>
              <a:t>Web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Carousel Activity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Share two or three samples of data such as </a:t>
            </a:r>
            <a:r>
              <a:rPr lang="en-US" dirty="0" smtClean="0"/>
              <a:t>charts/graphs </a:t>
            </a:r>
            <a:r>
              <a:rPr lang="en-US" dirty="0" smtClean="0"/>
              <a:t>at each </a:t>
            </a:r>
            <a:r>
              <a:rPr lang="en-US" dirty="0" smtClean="0"/>
              <a:t>table-</a:t>
            </a:r>
            <a:r>
              <a:rPr lang="en-US" sz="2400" dirty="0" smtClean="0"/>
              <a:t>(each </a:t>
            </a:r>
            <a:r>
              <a:rPr lang="en-US" sz="2400" dirty="0" smtClean="0"/>
              <a:t>table only has one set of </a:t>
            </a:r>
            <a:r>
              <a:rPr lang="en-US" sz="2400" dirty="0" smtClean="0"/>
              <a:t>data) 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600" dirty="0" smtClean="0"/>
              <a:t>Directions: Spend a few minutes thinking individually about the data provided. Answer each question using a post-it (3-5 minutes)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WHAT…questions does the data raise for you? </a:t>
            </a:r>
            <a:r>
              <a:rPr lang="en-US" sz="2100" dirty="0" smtClean="0"/>
              <a:t>(pink post-it)</a:t>
            </a:r>
            <a:endParaRPr lang="en-US" sz="2600" dirty="0" smtClean="0"/>
          </a:p>
          <a:p>
            <a:pPr marL="0" indent="0">
              <a:buNone/>
            </a:pPr>
            <a:r>
              <a:rPr lang="en-US" sz="2800" dirty="0" smtClean="0"/>
              <a:t>WHAT…surprised you about the data? </a:t>
            </a:r>
            <a:r>
              <a:rPr lang="en-US" sz="2100" dirty="0" smtClean="0"/>
              <a:t>(yellow post-it)</a:t>
            </a:r>
          </a:p>
          <a:p>
            <a:pPr marL="0" indent="0">
              <a:buNone/>
            </a:pPr>
            <a:r>
              <a:rPr lang="en-US" sz="2800" dirty="0" smtClean="0"/>
              <a:t>WHAT…can I do to improve the data in this area?</a:t>
            </a:r>
            <a:r>
              <a:rPr lang="en-US" sz="1900" dirty="0" smtClean="0"/>
              <a:t>(</a:t>
            </a:r>
            <a:r>
              <a:rPr lang="en-US" sz="2100" dirty="0" smtClean="0"/>
              <a:t>orange post-it)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 smtClean="0"/>
              <a:t>Post your color coded response on the poster sheet on the wall next to the appropriate question.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Discuss as a group.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884238"/>
          </a:xfrm>
        </p:spPr>
        <p:txBody>
          <a:bodyPr/>
          <a:lstStyle/>
          <a:p>
            <a:r>
              <a:rPr lang="en-US" dirty="0" smtClean="0"/>
              <a:t>Why this is important…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Allows you to look at policies and procedures to determine inconsistencies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Identifies what is and is not working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you to understand strengths and weaknesses</a:t>
            </a:r>
          </a:p>
          <a:p>
            <a:pPr lvl="1"/>
            <a:r>
              <a:rPr lang="en-US" dirty="0" smtClean="0"/>
              <a:t>Gaps in gender and ethnicity</a:t>
            </a:r>
          </a:p>
          <a:p>
            <a:pPr lvl="1"/>
            <a:r>
              <a:rPr lang="en-US" dirty="0" smtClean="0"/>
              <a:t>Gaps in services provided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you to improve areas of teaching and learning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you to decide the professional development needed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you to set goals or adjust goals to develop specific strategies for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922"/>
            <a:ext cx="8382000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1530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990600" y="3973899"/>
            <a:ext cx="182880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2982" y="430783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Disaggregate data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979</Words>
  <Application>Microsoft Office PowerPoint</Application>
  <PresentationFormat>On-screen Show (4:3)</PresentationFormat>
  <Paragraphs>327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1_Office Theme</vt:lpstr>
      <vt:lpstr>Solstice</vt:lpstr>
      <vt:lpstr>What do you do with all of this data?</vt:lpstr>
      <vt:lpstr>Objectives</vt:lpstr>
      <vt:lpstr>CCSSE</vt:lpstr>
      <vt:lpstr>CCSSE</vt:lpstr>
      <vt:lpstr>Communicating Results-Share the Data</vt:lpstr>
      <vt:lpstr>Data Carousel Activity (example)</vt:lpstr>
      <vt:lpstr>Why this is important…</vt:lpstr>
      <vt:lpstr>PowerPoint Presentation</vt:lpstr>
      <vt:lpstr>PowerPoint Presentation</vt:lpstr>
      <vt:lpstr>PowerPoint Presentation</vt:lpstr>
      <vt:lpstr>PCCUA 2014 Key Findings</vt:lpstr>
      <vt:lpstr>PowerPoint Presentation</vt:lpstr>
      <vt:lpstr>Reaching for Excellence</vt:lpstr>
      <vt:lpstr>Disaggregated Data</vt:lpstr>
      <vt:lpstr>PowerPoint Presentation</vt:lpstr>
      <vt:lpstr>Benchmark Comparison 2012 and 2014</vt:lpstr>
      <vt:lpstr>CCFSSE</vt:lpstr>
      <vt:lpstr>CCSSE and CCFSSE-Student Effort</vt:lpstr>
      <vt:lpstr>CCSSE and CCFSSE- Active and Collaborative Learning</vt:lpstr>
      <vt:lpstr>Using CCSSE for Institutional Improvement</vt:lpstr>
      <vt:lpstr>Practical Uses of CCSSE for Improvements-PCCUA </vt:lpstr>
      <vt:lpstr>Tools for Faculty</vt:lpstr>
      <vt:lpstr>CCSSE/CCFSSE and SENSE Newsletters</vt:lpstr>
      <vt:lpstr>Using Data for Improvement: ESSI Institute Training  </vt:lpstr>
      <vt:lpstr>Entering Student Success Institute (ESSI)</vt:lpstr>
      <vt:lpstr>2012 CCSSE Institute-PCCUA</vt:lpstr>
      <vt:lpstr>CCSSE Action Plan (Prioritized)</vt:lpstr>
      <vt:lpstr>CCSSE and Strategic Planning</vt:lpstr>
      <vt:lpstr>Center for Community College Student Engagement Survey Tools</vt:lpstr>
      <vt:lpstr>Four Surveys, Four Perspectives</vt:lpstr>
      <vt:lpstr>High Impact Practices Institute</vt:lpstr>
      <vt:lpstr>Integrating Survey Results- 13 Educational Practices</vt:lpstr>
      <vt:lpstr>Develop Short-Term Action Plan</vt:lpstr>
      <vt:lpstr>High Impact Practices- Action Plan</vt:lpstr>
      <vt:lpstr>Student Success Strategies</vt:lpstr>
      <vt:lpstr>PowerPoint Presentation</vt:lpstr>
      <vt:lpstr>PowerPoint Presentation</vt:lpstr>
      <vt:lpstr>Data Sources Driving Strategies </vt:lpstr>
      <vt:lpstr>How can you use CCSSE at your college?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Survey of Student Engagement</dc:title>
  <dc:creator>Debbie Hardy</dc:creator>
  <cp:lastModifiedBy>Debbie Hardy</cp:lastModifiedBy>
  <cp:revision>131</cp:revision>
  <cp:lastPrinted>2014-10-08T20:22:48Z</cp:lastPrinted>
  <dcterms:created xsi:type="dcterms:W3CDTF">2014-09-17T13:32:43Z</dcterms:created>
  <dcterms:modified xsi:type="dcterms:W3CDTF">2014-10-09T20:18:50Z</dcterms:modified>
</cp:coreProperties>
</file>