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5" r:id="rId2"/>
    <p:sldId id="3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1C86D-B688-4B84-839E-18EDB86AE1B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915B2-3392-4842-9687-D12D9DFC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2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Pay particular attention  to the 150%  completion time highlighted in yellow. Notice the completion rate has continued to climb.</a:t>
            </a:r>
            <a:br>
              <a:rPr lang="en-US" dirty="0"/>
            </a:br>
            <a:r>
              <a:rPr lang="en-US" dirty="0"/>
              <a:t>Look at the total award completed, this is especially important because of the funding formula. More students are completing. Program completion has become very important with declining enrollment.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82289-BCFD-4053-9D06-A9140C63A4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75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Pay attention to the highlighted Outcomes. PCCUA chose to tackle the highest  two metrics. Although the overall productivity formula numbers have not been calculated, the credential score alone should have a significant impact on the overall productivity score. </a:t>
            </a:r>
          </a:p>
          <a:p>
            <a:r>
              <a:rPr lang="en-US" dirty="0"/>
              <a:t>We have faculty and staff to than for working to  make sure ensure students complete.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82289-BCFD-4053-9D06-A9140C63A4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22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138E-00DE-4444-8DE0-ACAD9BABE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E1BE0-4598-4A7F-8252-7B11B4A8A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5D8C7-38C3-4CF4-A579-A94B2C16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F6DFC-6BE6-4CD4-B6F1-7FD87397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D56CC-FDDC-4EAC-9C08-416EFC5F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D746-E6C7-4030-BEF9-73FF9027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40B2F-DD36-423F-8E3A-975468130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58C07-4749-4147-A411-E2C59F86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92B23-DC1F-451A-A4F0-6A301CCA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409E2-DAED-4356-A1B1-1334106A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8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98ED3-1F67-4DDC-96A9-91A317FE3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DE291-7647-4A5C-A70A-26D982A34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443F5-7961-4333-A1F4-1623821A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058AD-3B03-4838-9A32-94D4C1F3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9DA1D-09F8-445F-A08A-9BAB2205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1B36F-1E21-4AE8-B3CB-90EA0A22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F5AC2-FBCE-4137-8CDB-DE17C5261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73FF6-F311-4E31-B459-644198E4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E94DD-797B-4F4F-AC59-BE24A33AC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3886-EB97-4A85-8AF8-D6BD3F9A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6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8E03E-FDB5-4548-A2FA-8C39D186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EB89-BC4B-4038-9EEE-54CCA62A9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9AE93-B967-42AC-881C-14D6773DF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068B0-2ADB-4366-B0B0-B67904C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7A26F-ECB6-4115-82A8-8003F9C7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5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01CD-D51C-40DC-8E6D-773CBA93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DBF4-33FB-494C-A656-BEE68312A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CECBC1-B018-4226-88D1-9C7A3357B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C445E-DFF9-4AAD-9F4E-67C00FDF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2B4CE-A1C3-4ACE-A5EF-99B9C6F5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82EFC-BE0A-4A25-B8F4-B640C485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3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503F-CC47-40E7-BC88-56B75F92D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4D69-7315-4881-A228-93E659C2E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6B5DB-DDA4-4BFA-9019-CABF8131D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2238E7-3160-4AE8-A0FB-C493B181D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E5D4E-DEB0-47B7-8E13-3C4ED0709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18AF2-86BA-466B-9224-B3D57D1C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84311-B877-4907-BEEF-6073097D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C019E1-A928-4B12-9417-1DC6E6156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1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3913-CFFF-4873-A50E-05DDDA2B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E2E348-ED3B-4F7E-9D7B-449FAD7A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8039B-3F6C-43F3-AF64-D2AA36089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5F2F9-D99E-4177-AD83-29FF93018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B26E1-0D57-42D1-B02E-F17EBEC48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9BBF0-6DAF-4BBC-8A7B-D67808883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33C05-6C58-47C9-A550-E47CE7045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8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DD9A8-2B6E-46DB-BC9B-29B0E12F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35166-788C-4CA3-B857-52880F1C6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E627-0945-4B1E-9114-2BDC92CEA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0005B-F60C-48F8-BBC0-11DB4A71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AD260-59BB-4D2C-AB79-0E036B00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01D6E-3659-4165-BC18-69AD0B64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0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B76D-BE3F-4DD9-B4F7-94E294C07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B0773-ACF3-4C29-BF79-1676E914E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D529B-EAF7-4D6B-AF19-ECEAEE571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42DA4-98CF-4D29-A8AB-882692E6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7F9B3-9B39-4EC9-A026-010655E0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D6606-E9D2-44D4-8704-BE43D3BB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F8E44-7D96-4FDF-AEA5-AC1B115D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FCAA0-EEFD-4E1C-8B5F-40F8CDC1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B90A2-539D-426A-96E5-BB01584FB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F4EC-329D-478A-9242-B545AE38C97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0D3EF-0AAC-465B-9AA4-BCFAA50EE3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2AEA6-F750-46EE-8653-BC975431A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3F46E-B09A-406E-A410-51114EC8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3E2A-92F9-4B14-98C5-68D93A2B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96" y="231303"/>
            <a:ext cx="10815864" cy="830997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PERFORMANCE INDICATORS (KPIs)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C23EA41-01D6-4B91-AB74-49F6D24B5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367678"/>
              </p:ext>
            </p:extLst>
          </p:nvPr>
        </p:nvGraphicFramePr>
        <p:xfrm>
          <a:off x="658352" y="1316616"/>
          <a:ext cx="10066394" cy="458093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150110">
                  <a:extLst>
                    <a:ext uri="{9D8B030D-6E8A-4147-A177-3AD203B41FA5}">
                      <a16:colId xmlns:a16="http://schemas.microsoft.com/office/drawing/2014/main" val="3637346615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1949320817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2311423253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2492876802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208556516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2528001758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3104637444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2605523184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1018742973"/>
                    </a:ext>
                  </a:extLst>
                </a:gridCol>
                <a:gridCol w="96526">
                  <a:extLst>
                    <a:ext uri="{9D8B030D-6E8A-4147-A177-3AD203B41FA5}">
                      <a16:colId xmlns:a16="http://schemas.microsoft.com/office/drawing/2014/main" val="3583987048"/>
                    </a:ext>
                  </a:extLst>
                </a:gridCol>
                <a:gridCol w="623247">
                  <a:extLst>
                    <a:ext uri="{9D8B030D-6E8A-4147-A177-3AD203B41FA5}">
                      <a16:colId xmlns:a16="http://schemas.microsoft.com/office/drawing/2014/main" val="27110790"/>
                    </a:ext>
                  </a:extLst>
                </a:gridCol>
                <a:gridCol w="719773">
                  <a:extLst>
                    <a:ext uri="{9D8B030D-6E8A-4147-A177-3AD203B41FA5}">
                      <a16:colId xmlns:a16="http://schemas.microsoft.com/office/drawing/2014/main" val="1257282577"/>
                    </a:ext>
                  </a:extLst>
                </a:gridCol>
                <a:gridCol w="718554">
                  <a:extLst>
                    <a:ext uri="{9D8B030D-6E8A-4147-A177-3AD203B41FA5}">
                      <a16:colId xmlns:a16="http://schemas.microsoft.com/office/drawing/2014/main" val="2767801700"/>
                    </a:ext>
                  </a:extLst>
                </a:gridCol>
              </a:tblGrid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Indicator/Completion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2011-2012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2012-2013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2013-2014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2019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533315"/>
                  </a:ext>
                </a:extLst>
              </a:tr>
              <a:tr h="254547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Enrollment (Fall)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74469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FT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591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27737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1366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949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797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265986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1636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1540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1289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47867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SSCH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17,763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16,839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16,950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14,532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13,708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14,753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13,673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13,392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13,287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13,287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9732 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10,798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11016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FTE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1184.2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1122.6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968.8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913.9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983.5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911.5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892.8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885.8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885.8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648.8 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97175"/>
                  </a:ext>
                </a:extLst>
              </a:tr>
              <a:tr h="245605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to Degree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16501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Completion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2669110"/>
                  </a:ext>
                </a:extLst>
              </a:tr>
              <a:tr h="3382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150% Completion (IPEDS Measure)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055274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4500680"/>
                  </a:ext>
                </a:extLst>
              </a:tr>
              <a:tr h="5496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Retention (IPEDS Count)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275633"/>
                  </a:ext>
                </a:extLst>
              </a:tr>
              <a:tr h="245605">
                <a:tc gridSpan="1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Completion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4654417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CPs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0611679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TCs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550322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Degrees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125502"/>
                  </a:ext>
                </a:extLst>
              </a:tr>
              <a:tr h="245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Awards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81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04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C24E-0DF4-4974-806C-DC640EB1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944" y="430038"/>
            <a:ext cx="10815864" cy="83099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orbel" panose="020B0503020204020204" pitchFamily="34" charset="0"/>
                <a:cs typeface="Calibri" panose="020F0502020204030204" pitchFamily="34" charset="0"/>
              </a:rPr>
              <a:t>PRODUCTIVITY EFFORTS ARE EVIDENT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3D4F18-E8C7-4911-8658-A94D66FE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152171"/>
              </p:ext>
            </p:extLst>
          </p:nvPr>
        </p:nvGraphicFramePr>
        <p:xfrm>
          <a:off x="796954" y="1610474"/>
          <a:ext cx="10555990" cy="2687448"/>
        </p:xfrm>
        <a:graphic>
          <a:graphicData uri="http://schemas.openxmlformats.org/drawingml/2006/table">
            <a:tbl>
              <a:tblPr firstRow="1" firstCol="1" bandRow="1"/>
              <a:tblGrid>
                <a:gridCol w="2162003">
                  <a:extLst>
                    <a:ext uri="{9D8B030D-6E8A-4147-A177-3AD203B41FA5}">
                      <a16:colId xmlns:a16="http://schemas.microsoft.com/office/drawing/2014/main" val="4104363163"/>
                    </a:ext>
                  </a:extLst>
                </a:gridCol>
                <a:gridCol w="1202077">
                  <a:extLst>
                    <a:ext uri="{9D8B030D-6E8A-4147-A177-3AD203B41FA5}">
                      <a16:colId xmlns:a16="http://schemas.microsoft.com/office/drawing/2014/main" val="3256024499"/>
                    </a:ext>
                  </a:extLst>
                </a:gridCol>
                <a:gridCol w="1160979">
                  <a:extLst>
                    <a:ext uri="{9D8B030D-6E8A-4147-A177-3AD203B41FA5}">
                      <a16:colId xmlns:a16="http://schemas.microsoft.com/office/drawing/2014/main" val="2808792291"/>
                    </a:ext>
                  </a:extLst>
                </a:gridCol>
                <a:gridCol w="1140432">
                  <a:extLst>
                    <a:ext uri="{9D8B030D-6E8A-4147-A177-3AD203B41FA5}">
                      <a16:colId xmlns:a16="http://schemas.microsoft.com/office/drawing/2014/main" val="3684979537"/>
                    </a:ext>
                  </a:extLst>
                </a:gridCol>
                <a:gridCol w="1130157">
                  <a:extLst>
                    <a:ext uri="{9D8B030D-6E8A-4147-A177-3AD203B41FA5}">
                      <a16:colId xmlns:a16="http://schemas.microsoft.com/office/drawing/2014/main" val="1317012918"/>
                    </a:ext>
                  </a:extLst>
                </a:gridCol>
                <a:gridCol w="3760342">
                  <a:extLst>
                    <a:ext uri="{9D8B030D-6E8A-4147-A177-3AD203B41FA5}">
                      <a16:colId xmlns:a16="http://schemas.microsoft.com/office/drawing/2014/main" val="3775953097"/>
                    </a:ext>
                  </a:extLst>
                </a:gridCol>
              </a:tblGrid>
              <a:tr h="2962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Metric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to Improve Outcome (9.13% increase)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38683"/>
                  </a:ext>
                </a:extLst>
              </a:tr>
              <a:tr h="9161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Credentials 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45% of the formula</a:t>
                      </a:r>
                      <a:endParaRPr lang="en-US" sz="18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-5.5%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-6.1%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-1.1%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Increased short term, high wage, high demand programs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921245"/>
                  </a:ext>
                </a:extLst>
              </a:tr>
              <a:tr h="6140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Progression </a:t>
                      </a:r>
                      <a:b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of the formula</a:t>
                      </a:r>
                      <a:endParaRPr lang="en-US" sz="18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-9.7%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-4.1%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-3.8%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FFFF00"/>
                          </a:highlight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-3.0%</a:t>
                      </a:r>
                      <a:endParaRPr lang="en-US" sz="2000" b="1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speed of progression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029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BC3982-4FD1-4052-9668-D3AE10FC3D6A}"/>
              </a:ext>
            </a:extLst>
          </p:cNvPr>
          <p:cNvSpPr txBox="1"/>
          <p:nvPr/>
        </p:nvSpPr>
        <p:spPr>
          <a:xfrm>
            <a:off x="267128" y="4818580"/>
            <a:ext cx="1149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rbel" panose="020B0503020204020204" pitchFamily="34" charset="0"/>
                <a:cs typeface="Calibri" panose="020F0502020204030204" pitchFamily="34" charset="0"/>
              </a:rPr>
              <a:t>This work so important to student success and productivity it has been included in the </a:t>
            </a:r>
          </a:p>
          <a:p>
            <a:pPr algn="ctr"/>
            <a:r>
              <a:rPr lang="en-US" sz="2000" b="1" dirty="0">
                <a:latin typeface="Corbel" panose="020B0503020204020204" pitchFamily="34" charset="0"/>
                <a:cs typeface="Calibri" panose="020F0502020204030204" pitchFamily="34" charset="0"/>
              </a:rPr>
              <a:t>PCCUA 2020-25 Strategic Plan</a:t>
            </a:r>
          </a:p>
        </p:txBody>
      </p:sp>
    </p:spTree>
    <p:extLst>
      <p:ext uri="{BB962C8B-B14F-4D97-AF65-F5344CB8AC3E}">
        <p14:creationId xmlns:p14="http://schemas.microsoft.com/office/powerpoint/2010/main" val="30337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432</Words>
  <Application>Microsoft Office PowerPoint</Application>
  <PresentationFormat>Widescreen</PresentationFormat>
  <Paragraphs>191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Times New Roman</vt:lpstr>
      <vt:lpstr>Office Theme</vt:lpstr>
      <vt:lpstr>KEY PERFORMANCE INDICATORS (KPIs)</vt:lpstr>
      <vt:lpstr>PRODUCTIVITY EFFORTS ARE EVIDENT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PERFORMANCE INDICATORS (KPIs)</dc:title>
  <dc:creator>Deborah King</dc:creator>
  <cp:lastModifiedBy>Deborah King</cp:lastModifiedBy>
  <cp:revision>16</cp:revision>
  <dcterms:created xsi:type="dcterms:W3CDTF">2020-08-05T21:13:12Z</dcterms:created>
  <dcterms:modified xsi:type="dcterms:W3CDTF">2021-10-21T16:25:30Z</dcterms:modified>
</cp:coreProperties>
</file>